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373" r:id="rId3"/>
    <p:sldId id="369" r:id="rId4"/>
    <p:sldId id="309" r:id="rId5"/>
    <p:sldId id="310" r:id="rId6"/>
    <p:sldId id="313" r:id="rId7"/>
    <p:sldId id="314" r:id="rId8"/>
    <p:sldId id="315" r:id="rId9"/>
    <p:sldId id="316" r:id="rId10"/>
    <p:sldId id="391" r:id="rId11"/>
    <p:sldId id="392" r:id="rId12"/>
    <p:sldId id="361" r:id="rId13"/>
    <p:sldId id="357" r:id="rId14"/>
    <p:sldId id="355" r:id="rId15"/>
    <p:sldId id="359" r:id="rId16"/>
    <p:sldId id="337" r:id="rId17"/>
    <p:sldId id="338" r:id="rId18"/>
    <p:sldId id="339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6B61D-4853-46AC-AD14-D381DDAF960A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85F83-7F13-4B98-A7CE-93AA4A315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95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504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a5d38f6b0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a5d38f6b0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5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a5d38f6b0_2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a5d38f6b0_2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27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a5d38f6b0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a5d38f6b0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18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a5d38f6b0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a5d38f6b0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523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a5d38f6b0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a5d38f6b0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670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a5d38f6b0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a5d38f6b0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94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a5d38f6b0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a5d38f6b0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947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a5d38f6b0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a5d38f6b0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1098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a5d38f6b0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a5d38f6b0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21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a5d38f6b0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a5d38f6b0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598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a5d38f6b0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a5d38f6b0_2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82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A7C2E-8CB1-46AC-B893-9CA8B5B21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80D87F-E8BA-42C6-9C72-3CA7E6056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B23DEA-1DA6-41DA-94DE-C1C09F4A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D70D25-64C1-4C43-8E95-E02455D8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E97ED7-3EE6-4ACF-AB22-5A8858F4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73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414D1-01F4-4B9E-87A9-6FFF42CE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82563CA-CD54-4C33-BD1E-3011F986D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FA0E7F-78F8-4247-A13A-55F9706D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E63E4D-B4F6-473B-824C-26F283CF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AFCA18-83DA-43CF-B0CF-61A971F4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57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8EB96AD-6572-4EC2-83F4-96104DB47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DC6778-212B-4ECB-A071-BB460E22B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E7C4A0-A53F-4FA5-A99E-7F8B2B54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E4F8D0-8F95-4887-A529-6F16C25F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30E0A2-276B-43F4-92A6-B80F6443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74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03519" y="-408600"/>
            <a:ext cx="696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1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-1769434" y="177554"/>
            <a:ext cx="696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5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92880" y="2229092"/>
            <a:ext cx="696473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65" y="-1827092"/>
            <a:ext cx="696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36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33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0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CC7DE-0160-465E-81DB-DA43A9E4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DB4A1-FD3F-48E6-9DE2-F3AD1A89A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1D7783-332F-4A42-80D0-4A3B8315D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BA7843-1D2E-4995-BCDA-D826E918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6FFFFB-7075-4DC7-A948-B1698FD8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40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A2004-AD9C-45FD-9F82-C223826F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23C86E-3A87-4A25-9490-6D30C64D1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185E0F-A918-4E31-AE71-1D005239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DDF342-15C4-40AF-85FE-F6DCCEE9B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7B1D21-0F0B-4E43-8BE7-EC925BA49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88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EE76C-809D-4085-ACC0-AD12BDBA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68F7BC-791A-460F-84E1-A5ADD8062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2B4728-F5DF-49B7-8E4F-615F68731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2AC481-6EE4-455E-AAC0-99DB7DCF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13BDBB-C4E2-4032-96A1-4A9A1A590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740983-FCD2-4379-B2CE-34402EBC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4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1E099F-2A68-4769-88BD-4D28F2B8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EFC5B1-EDF2-403C-B608-F6B2D0631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B69F32B-79A5-46B5-870F-E3FBC64DB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4B812EB-E483-4CE7-97B6-750E66082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A49CE5-768A-49D2-9B76-C9421ADE8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8390E35-99F5-42DB-8330-03B9827E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C4C2212-2D1D-4C26-AA3B-679FCBFE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529F91-4D47-451D-9AB2-9AF1899F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98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7B235-99F6-43DF-9407-1ED9E3B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DE60C64-8271-4272-8496-C41D8B352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2CEA82-CCAF-4CF8-82F9-CAAD76B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6043D5-58A2-4B11-88B1-654ED821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00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3C255CD-B103-46C4-A25A-311CF490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A4AE803-E959-4E42-BBCF-6119EBE4B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8E9458-D283-4E56-8A29-DBD5B12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973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D2985B-59DF-4251-87E5-4AE21B2C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974868-30D6-4540-9A00-C7251B236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79F9A5-DD61-4BF2-AC7D-C3144F2F4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ECDE11-B76D-449B-A1AB-9DB874EF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8E9CE7-9C65-443D-98E1-CE06319F2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EBB979-353D-45AD-887C-452711D6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302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0E7835-BFF2-4126-8CBD-976673FC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D087EEC-C88E-41EA-A3B0-BB8C6B18E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9B02AA-E66B-4029-8692-380A15F07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72206AB-A4AE-45FC-A2D8-2FA8DDEC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E16632-BE93-4FFA-B7E9-ABCAE8C7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DD9E88-5390-4F31-8195-5B688059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12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F729A2A-B364-4674-B113-FB783CFB0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CC0800-6813-4627-BD95-5BF84ABD7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309968-6C86-4455-A9B9-5A0F43958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898E-1488-4CA8-9DBB-B2B83383E69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A2802F-451C-4C5F-8FFA-61CB0E1BA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60B1B8-87AE-48AA-A75E-79BE80232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735D7-F56A-4997-B438-A8B3D45703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97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9266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hyperlink" Target="https://t.me/cathy_cathaylife_bot" TargetMode="External"/><Relationship Id="rId4" Type="http://schemas.openxmlformats.org/officeDocument/2006/relationships/hyperlink" Target="https://youtu.be/nP2xbvEZvC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gi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33919" y="529097"/>
            <a:ext cx="6858976" cy="5841228"/>
            <a:chOff x="3205724" y="537743"/>
            <a:chExt cx="6198825" cy="52790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4281210" y="577305"/>
              <a:ext cx="5162902" cy="50837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39218">
              <a:off x="3166162" y="693435"/>
              <a:ext cx="5162902" cy="5083777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0" y="2602523"/>
            <a:ext cx="12192000" cy="1969477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標楷體"/>
              <a:cs typeface="+mn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788479" y="3087314"/>
            <a:ext cx="8615042" cy="9998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1" i="0" u="none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/>
                <a:ea typeface="標楷體"/>
                <a:cs typeface="+mn-ea"/>
                <a:sym typeface="+mn-lt"/>
              </a:rPr>
              <a:t>技術面說明</a:t>
            </a: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/>
                <a:ea typeface="標楷體"/>
                <a:cs typeface="+mn-ea"/>
                <a:sym typeface="+mn-lt"/>
              </a:rPr>
              <a:t> </a:t>
            </a:r>
            <a:r>
              <a:rPr kumimoji="0" lang="en-US" altLang="zh-CN" sz="5400" b="1" i="0" u="none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/>
                <a:ea typeface="標楷體"/>
                <a:cs typeface="+mn-ea"/>
                <a:sym typeface="+mn-lt"/>
              </a:rPr>
              <a:t>| PART</a:t>
            </a:r>
            <a:r>
              <a:rPr kumimoji="0" lang="en-US" altLang="zh-TW" sz="5400" b="1" i="0" u="none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/>
                <a:ea typeface="標楷體"/>
                <a:cs typeface="+mn-ea"/>
                <a:sym typeface="+mn-lt"/>
              </a:rPr>
              <a:t>4</a:t>
            </a: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/>
              <a:ea typeface="標楷體"/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0" y="4572000"/>
            <a:ext cx="11594123" cy="586154"/>
          </a:xfrm>
          <a:custGeom>
            <a:avLst/>
            <a:gdLst>
              <a:gd name="connsiteX0" fmla="*/ 0 w 11594123"/>
              <a:gd name="connsiteY0" fmla="*/ 0 h 586154"/>
              <a:gd name="connsiteX1" fmla="*/ 11594123 w 11594123"/>
              <a:gd name="connsiteY1" fmla="*/ 586154 h 586154"/>
              <a:gd name="connsiteX2" fmla="*/ 11594123 w 11594123"/>
              <a:gd name="connsiteY2" fmla="*/ 0 h 586154"/>
              <a:gd name="connsiteX3" fmla="*/ 0 w 11594123"/>
              <a:gd name="connsiteY3" fmla="*/ 0 h 58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4123" h="586154">
                <a:moveTo>
                  <a:pt x="0" y="0"/>
                </a:moveTo>
                <a:lnTo>
                  <a:pt x="11594123" y="586154"/>
                </a:lnTo>
                <a:lnTo>
                  <a:pt x="115941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14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577">
        <p14:switch dir="r"/>
      </p:transition>
    </mc:Choice>
    <mc:Fallback>
      <p:transition spd="slow" advTm="15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1.85185E-6 L 0 -0.07222 " pathEditMode="relative" rAng="0" ptsTypes="AA">
                                      <p:cBhvr>
                                        <p:cTn id="15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zh-TW" altLang="en-US" dirty="0"/>
              <a:t>透過 </a:t>
            </a:r>
            <a:r>
              <a:rPr lang="en-US" altLang="zh-TW" dirty="0" err="1"/>
              <a:t>XGBoost</a:t>
            </a:r>
            <a:r>
              <a:rPr lang="en-US" altLang="zh-TW" dirty="0"/>
              <a:t> </a:t>
            </a:r>
            <a:r>
              <a:rPr lang="zh-TW" altLang="en-US" dirty="0"/>
              <a:t>方法，可以利用 </a:t>
            </a:r>
            <a:r>
              <a:rPr lang="en-US" altLang="zh-TW" dirty="0"/>
              <a:t>gain</a:t>
            </a:r>
            <a:r>
              <a:rPr lang="zh-TW" altLang="en-US" dirty="0"/>
              <a:t> 值去評估每個特徵，對於電腦去區分 </a:t>
            </a:r>
            <a:r>
              <a:rPr lang="en-US" altLang="zh-TW" dirty="0"/>
              <a:t>BMI</a:t>
            </a:r>
            <a:r>
              <a:rPr lang="zh-TW" altLang="en-US" dirty="0"/>
              <a:t> 高低的貢獻，數值越高，代表該特徵對於整體預測越重要。</a:t>
            </a:r>
            <a:endParaRPr dirty="0"/>
          </a:p>
        </p:txBody>
      </p:sp>
      <p:sp>
        <p:nvSpPr>
          <p:cNvPr id="6" name="Google Shape;85;p18"/>
          <p:cNvSpPr txBox="1">
            <a:spLocks/>
          </p:cNvSpPr>
          <p:nvPr/>
        </p:nvSpPr>
        <p:spPr>
          <a:xfrm>
            <a:off x="3485322" y="455700"/>
            <a:ext cx="64489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TW" b="1" dirty="0">
                <a:solidFill>
                  <a:srgbClr val="FFC000"/>
                </a:solidFill>
              </a:rPr>
              <a:t>Face Feature - </a:t>
            </a:r>
            <a:r>
              <a:rPr lang="zh-TW" altLang="en-US" b="1" dirty="0">
                <a:solidFill>
                  <a:srgbClr val="FFC000"/>
                </a:solidFill>
              </a:rPr>
              <a:t>臉部特徵</a:t>
            </a:r>
          </a:p>
        </p:txBody>
      </p:sp>
      <p:sp>
        <p:nvSpPr>
          <p:cNvPr id="7" name="文本框 23"/>
          <p:cNvSpPr txBox="1"/>
          <p:nvPr/>
        </p:nvSpPr>
        <p:spPr>
          <a:xfrm>
            <a:off x="460323" y="320334"/>
            <a:ext cx="3411765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</a:t>
            </a:r>
            <a:endParaRPr lang="zh-CN" altLang="en-US" sz="3600" b="1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10</a:t>
            </a:fld>
            <a:endParaRPr lang="zh-TW" altLang="en-US"/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A0197C70-9001-4BEF-87A9-EE18927DA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585002"/>
            <a:ext cx="6667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p18"/>
          <p:cNvSpPr txBox="1">
            <a:spLocks/>
          </p:cNvSpPr>
          <p:nvPr/>
        </p:nvSpPr>
        <p:spPr>
          <a:xfrm>
            <a:off x="4095778" y="455700"/>
            <a:ext cx="583844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TW" b="1" dirty="0">
                <a:solidFill>
                  <a:srgbClr val="FFC000"/>
                </a:solidFill>
              </a:rPr>
              <a:t>CFI - Index Type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6" name="文本框 23"/>
          <p:cNvSpPr txBox="1"/>
          <p:nvPr/>
        </p:nvSpPr>
        <p:spPr>
          <a:xfrm>
            <a:off x="460323" y="320334"/>
            <a:ext cx="3411765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</a:t>
            </a:r>
            <a:endParaRPr lang="zh-CN" altLang="en-US" sz="36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altLang="zh-TW" dirty="0">
                <a:latin typeface="+mn-ea"/>
              </a:rPr>
              <a:t>Cheek Fat Index</a:t>
            </a:r>
          </a:p>
          <a:p>
            <a:pPr marL="152396" indent="0">
              <a:buNone/>
            </a:pPr>
            <a:endParaRPr lang="zh-TW" altLang="en-US" dirty="0">
              <a:latin typeface="+mn-ea"/>
            </a:endParaRPr>
          </a:p>
          <a:p>
            <a:pPr marL="152396" indent="0">
              <a:buNone/>
            </a:pPr>
            <a:r>
              <a:rPr lang="en-US" altLang="zh-TW" dirty="0">
                <a:latin typeface="+mn-ea"/>
              </a:rPr>
              <a:t>Ref: </a:t>
            </a:r>
            <a:r>
              <a:rPr lang="zh-TW" altLang="en-US" u="sng" dirty="0">
                <a:latin typeface="+mn-ea"/>
              </a:rPr>
              <a:t>原創</a:t>
            </a:r>
            <a:endParaRPr lang="en-US" altLang="zh-TW" u="sng" dirty="0">
              <a:latin typeface="+mn-ea"/>
            </a:endParaRPr>
          </a:p>
          <a:p>
            <a:pPr marL="152396" indent="0">
              <a:buNone/>
            </a:pPr>
            <a:r>
              <a:rPr lang="zh-TW" altLang="en-US" dirty="0">
                <a:latin typeface="+mn-ea"/>
              </a:rPr>
              <a:t> </a:t>
            </a:r>
          </a:p>
          <a:p>
            <a:pPr marL="152396" indent="0">
              <a:buNone/>
            </a:pPr>
            <a:r>
              <a:rPr lang="zh-TW" altLang="en-US" dirty="0">
                <a:latin typeface="+mn-ea"/>
              </a:rPr>
              <a:t>公式</a:t>
            </a:r>
            <a:r>
              <a:rPr lang="en-US" altLang="zh-TW" dirty="0">
                <a:latin typeface="+mn-ea"/>
              </a:rPr>
              <a:t>:</a:t>
            </a:r>
          </a:p>
          <a:p>
            <a:pPr marL="152396" indent="0">
              <a:buNone/>
            </a:pPr>
            <a:endParaRPr lang="en-US" altLang="zh-TW" dirty="0">
              <a:latin typeface="+mn-ea"/>
            </a:endParaRPr>
          </a:p>
          <a:p>
            <a:pPr marL="152396" indent="0">
              <a:buNone/>
            </a:pPr>
            <a:r>
              <a:rPr lang="zh-TW" altLang="en-US" dirty="0">
                <a:latin typeface="+mn-ea"/>
              </a:rPr>
              <a:t>    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solidFill>
                  <a:schemeClr val="accent6"/>
                </a:solidFill>
                <a:latin typeface="+mn-ea"/>
              </a:rPr>
              <a:t>綠色區域面積 </a:t>
            </a:r>
            <a:r>
              <a:rPr lang="en-US" altLang="zh-TW" dirty="0">
                <a:solidFill>
                  <a:srgbClr val="92D050"/>
                </a:solidFill>
                <a:latin typeface="+mn-ea"/>
              </a:rPr>
              <a:t>÷</a:t>
            </a:r>
            <a:r>
              <a:rPr lang="en-US" altLang="zh-TW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zh-TW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紅色線段矩形面積</a:t>
            </a:r>
            <a:r>
              <a:rPr lang="en-US" altLang="zh-TW" dirty="0">
                <a:latin typeface="+mn-ea"/>
              </a:rPr>
              <a:t>)    </a:t>
            </a:r>
          </a:p>
          <a:p>
            <a:pPr marL="152396" indent="0">
              <a:buNone/>
            </a:pPr>
            <a:r>
              <a:rPr lang="en-US" altLang="zh-TW" dirty="0">
                <a:latin typeface="+mn-ea"/>
              </a:rPr>
              <a:t>  ÷</a:t>
            </a:r>
            <a:r>
              <a:rPr lang="zh-TW" altLang="en-US" dirty="0">
                <a:latin typeface="+mn-ea"/>
              </a:rPr>
              <a:t>        </a:t>
            </a:r>
            <a:r>
              <a:rPr lang="en-US" altLang="zh-TW" dirty="0">
                <a:latin typeface="+mn-ea"/>
              </a:rPr>
              <a:t> (</a:t>
            </a:r>
            <a:r>
              <a:rPr lang="zh-TW" altLang="en-US" dirty="0">
                <a:solidFill>
                  <a:srgbClr val="D431EF"/>
                </a:solidFill>
                <a:latin typeface="+mn-ea"/>
              </a:rPr>
              <a:t>紫色線段長度</a:t>
            </a:r>
            <a:r>
              <a:rPr lang="en-US" altLang="zh-TW" dirty="0">
                <a:latin typeface="+mn-ea"/>
              </a:rPr>
              <a:t>)</a:t>
            </a:r>
          </a:p>
        </p:txBody>
      </p:sp>
      <p:pic>
        <p:nvPicPr>
          <p:cNvPr id="8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265" y="1536633"/>
            <a:ext cx="4099941" cy="49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22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p18"/>
          <p:cNvSpPr txBox="1">
            <a:spLocks/>
          </p:cNvSpPr>
          <p:nvPr/>
        </p:nvSpPr>
        <p:spPr>
          <a:xfrm>
            <a:off x="4095778" y="455700"/>
            <a:ext cx="583844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TW" b="1" dirty="0">
                <a:solidFill>
                  <a:srgbClr val="FFC000"/>
                </a:solidFill>
              </a:rPr>
              <a:t>ITA - Area Type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6" name="文本框 23"/>
          <p:cNvSpPr txBox="1"/>
          <p:nvPr/>
        </p:nvSpPr>
        <p:spPr>
          <a:xfrm>
            <a:off x="460323" y="320334"/>
            <a:ext cx="3411765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</a:t>
            </a:r>
            <a:endParaRPr lang="zh-CN" altLang="en-US" sz="36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altLang="zh-TW" dirty="0">
                <a:latin typeface="+mn-ea"/>
              </a:rPr>
              <a:t>Inverted T sign Area</a:t>
            </a:r>
          </a:p>
          <a:p>
            <a:pPr marL="152396" indent="0">
              <a:buNone/>
            </a:pPr>
            <a:endParaRPr lang="zh-TW" altLang="en-US" dirty="0">
              <a:latin typeface="+mn-ea"/>
            </a:endParaRPr>
          </a:p>
          <a:p>
            <a:pPr marL="152396" indent="0">
              <a:buNone/>
            </a:pPr>
            <a:r>
              <a:rPr lang="en-US" altLang="zh-TW" dirty="0">
                <a:latin typeface="+mn-ea"/>
              </a:rPr>
              <a:t>Ref: </a:t>
            </a:r>
            <a:r>
              <a:rPr lang="zh-TW" altLang="en-US" u="sng" dirty="0">
                <a:latin typeface="+mn-ea"/>
              </a:rPr>
              <a:t>原創</a:t>
            </a:r>
            <a:endParaRPr lang="en-US" altLang="zh-TW" u="sng" dirty="0">
              <a:latin typeface="+mn-ea"/>
            </a:endParaRPr>
          </a:p>
          <a:p>
            <a:pPr marL="152396" indent="0">
              <a:buNone/>
            </a:pPr>
            <a:r>
              <a:rPr lang="zh-TW" altLang="en-US" dirty="0">
                <a:latin typeface="+mn-ea"/>
              </a:rPr>
              <a:t> </a:t>
            </a:r>
          </a:p>
          <a:p>
            <a:pPr marL="152396" indent="0">
              <a:buNone/>
            </a:pPr>
            <a:r>
              <a:rPr lang="zh-TW" altLang="en-US" dirty="0">
                <a:latin typeface="+mn-ea"/>
              </a:rPr>
              <a:t>公式</a:t>
            </a:r>
            <a:r>
              <a:rPr lang="en-US" altLang="zh-TW" dirty="0">
                <a:latin typeface="+mn-ea"/>
              </a:rPr>
              <a:t>:    </a:t>
            </a:r>
            <a:r>
              <a:rPr lang="zh-TW" altLang="en-US" dirty="0">
                <a:latin typeface="+mn-ea"/>
              </a:rPr>
              <a:t>  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solidFill>
                  <a:srgbClr val="00D4AF"/>
                </a:solidFill>
                <a:latin typeface="+mn-ea"/>
              </a:rPr>
              <a:t>水藍色線段相乘</a:t>
            </a:r>
            <a:r>
              <a:rPr lang="en-US" altLang="zh-TW" dirty="0">
                <a:latin typeface="+mn-ea"/>
              </a:rPr>
              <a:t>)    </a:t>
            </a:r>
          </a:p>
          <a:p>
            <a:pPr marL="152396" indent="0">
              <a:buNone/>
            </a:pPr>
            <a:r>
              <a:rPr lang="en-US" altLang="zh-TW" dirty="0">
                <a:latin typeface="+mn-ea"/>
              </a:rPr>
              <a:t>       ÷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 (</a:t>
            </a:r>
            <a:r>
              <a:rPr lang="zh-TW" altLang="en-US" dirty="0">
                <a:solidFill>
                  <a:srgbClr val="0088EE"/>
                </a:solidFill>
                <a:latin typeface="+mn-ea"/>
              </a:rPr>
              <a:t>藍色線段 </a:t>
            </a:r>
            <a:r>
              <a:rPr lang="en-US" altLang="zh-TW" dirty="0">
                <a:solidFill>
                  <a:srgbClr val="92D050"/>
                </a:solidFill>
                <a:latin typeface="+mn-ea"/>
              </a:rPr>
              <a:t>x</a:t>
            </a:r>
            <a:r>
              <a: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zh-TW" altLang="en-US" dirty="0">
                <a:solidFill>
                  <a:srgbClr val="D431EF"/>
                </a:solidFill>
                <a:latin typeface="+mn-ea"/>
              </a:rPr>
              <a:t>紫色線段</a:t>
            </a:r>
            <a:r>
              <a:rPr lang="en-US" altLang="zh-TW" dirty="0">
                <a:latin typeface="+mn-ea"/>
              </a:rPr>
              <a:t>)</a:t>
            </a:r>
          </a:p>
        </p:txBody>
      </p:sp>
      <p:pic>
        <p:nvPicPr>
          <p:cNvPr id="8" name="Google Shape;199;p34"/>
          <p:cNvPicPr preferRelativeResize="0"/>
          <p:nvPr/>
        </p:nvPicPr>
        <p:blipFill rotWithShape="1">
          <a:blip r:embed="rId3">
            <a:alphaModFix/>
          </a:blip>
          <a:srcRect l="18340" r="31794" b="35761"/>
          <a:stretch/>
        </p:blipFill>
        <p:spPr>
          <a:xfrm>
            <a:off x="7747448" y="1536633"/>
            <a:ext cx="3799915" cy="495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72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p18"/>
          <p:cNvSpPr txBox="1">
            <a:spLocks/>
          </p:cNvSpPr>
          <p:nvPr/>
        </p:nvSpPr>
        <p:spPr>
          <a:xfrm>
            <a:off x="4095778" y="455700"/>
            <a:ext cx="583844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TW" b="1" dirty="0">
                <a:solidFill>
                  <a:srgbClr val="FFC000"/>
                </a:solidFill>
              </a:rPr>
              <a:t>FPYA - Area Type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6" name="文本框 23"/>
          <p:cNvSpPr txBox="1"/>
          <p:nvPr/>
        </p:nvSpPr>
        <p:spPr>
          <a:xfrm>
            <a:off x="460323" y="320334"/>
            <a:ext cx="3411765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</a:t>
            </a:r>
            <a:endParaRPr lang="zh-CN" altLang="en-US" sz="36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altLang="zh-TW" dirty="0">
                <a:latin typeface="+mn-ea"/>
              </a:rPr>
              <a:t>Face Pyramid Area</a:t>
            </a:r>
          </a:p>
          <a:p>
            <a:pPr marL="152396" indent="0">
              <a:buNone/>
            </a:pPr>
            <a:endParaRPr lang="zh-TW" altLang="en-US" dirty="0">
              <a:latin typeface="+mn-ea"/>
            </a:endParaRPr>
          </a:p>
          <a:p>
            <a:pPr marL="152396" indent="0">
              <a:buNone/>
            </a:pPr>
            <a:r>
              <a:rPr lang="en-US" altLang="zh-TW" dirty="0">
                <a:latin typeface="+mn-ea"/>
              </a:rPr>
              <a:t>Ref: </a:t>
            </a:r>
            <a:r>
              <a:rPr lang="zh-TW" altLang="en-US" u="sng" dirty="0">
                <a:latin typeface="+mn-ea"/>
              </a:rPr>
              <a:t>原創</a:t>
            </a:r>
            <a:endParaRPr lang="en-US" altLang="zh-TW" u="sng" dirty="0">
              <a:latin typeface="+mn-ea"/>
            </a:endParaRPr>
          </a:p>
          <a:p>
            <a:pPr marL="152396" indent="0">
              <a:buNone/>
            </a:pPr>
            <a:endParaRPr lang="en-US" altLang="zh-TW" u="sng" dirty="0">
              <a:latin typeface="+mn-ea"/>
            </a:endParaRPr>
          </a:p>
          <a:p>
            <a:pPr marL="152396" indent="0">
              <a:buNone/>
            </a:pPr>
            <a:r>
              <a:rPr lang="zh-TW" altLang="en-US" dirty="0">
                <a:latin typeface="+mn-ea"/>
              </a:rPr>
              <a:t> </a:t>
            </a:r>
          </a:p>
          <a:p>
            <a:pPr marL="152396" indent="0">
              <a:buNone/>
            </a:pPr>
            <a:r>
              <a:rPr lang="zh-TW" altLang="en-US" dirty="0">
                <a:latin typeface="+mn-ea"/>
              </a:rPr>
              <a:t>公式</a:t>
            </a:r>
            <a:r>
              <a:rPr lang="en-US" altLang="zh-TW" dirty="0">
                <a:latin typeface="+mn-ea"/>
              </a:rPr>
              <a:t>:    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solidFill>
                  <a:schemeClr val="accent6"/>
                </a:solidFill>
                <a:latin typeface="+mn-ea"/>
              </a:rPr>
              <a:t>綠色線段矩形面積</a:t>
            </a:r>
            <a:r>
              <a:rPr lang="en-US" altLang="zh-TW" dirty="0">
                <a:latin typeface="+mn-ea"/>
              </a:rPr>
              <a:t>)    </a:t>
            </a:r>
          </a:p>
          <a:p>
            <a:pPr marL="152396" indent="0">
              <a:buNone/>
            </a:pPr>
            <a:r>
              <a:rPr lang="en-US" altLang="zh-TW" dirty="0">
                <a:latin typeface="+mn-ea"/>
              </a:rPr>
              <a:t>       ÷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 (</a:t>
            </a:r>
            <a:r>
              <a:rPr lang="zh-TW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紅色線段矩形面積</a:t>
            </a:r>
            <a:r>
              <a:rPr lang="en-US" altLang="zh-TW" dirty="0">
                <a:latin typeface="+mn-ea"/>
              </a:rPr>
              <a:t>)</a:t>
            </a:r>
          </a:p>
        </p:txBody>
      </p:sp>
      <p:pic>
        <p:nvPicPr>
          <p:cNvPr id="8" name="Google Shape;185;p32"/>
          <p:cNvPicPr preferRelativeResize="0"/>
          <p:nvPr/>
        </p:nvPicPr>
        <p:blipFill rotWithShape="1">
          <a:blip r:embed="rId3">
            <a:alphaModFix/>
          </a:blip>
          <a:srcRect l="18111" r="32252" b="37366"/>
          <a:stretch/>
        </p:blipFill>
        <p:spPr>
          <a:xfrm>
            <a:off x="7015000" y="1888064"/>
            <a:ext cx="3596556" cy="458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4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p18"/>
          <p:cNvSpPr txBox="1">
            <a:spLocks/>
          </p:cNvSpPr>
          <p:nvPr/>
        </p:nvSpPr>
        <p:spPr>
          <a:xfrm>
            <a:off x="4095778" y="455700"/>
            <a:ext cx="583844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TW" b="1" dirty="0">
                <a:solidFill>
                  <a:srgbClr val="FFC000"/>
                </a:solidFill>
              </a:rPr>
              <a:t>UCA - Area Type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6" name="文本框 23"/>
          <p:cNvSpPr txBox="1"/>
          <p:nvPr/>
        </p:nvSpPr>
        <p:spPr>
          <a:xfrm>
            <a:off x="460323" y="320334"/>
            <a:ext cx="3411765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</a:t>
            </a:r>
            <a:endParaRPr lang="zh-CN" altLang="en-US" sz="36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altLang="zh-TW" dirty="0">
                <a:latin typeface="+mn-ea"/>
              </a:rPr>
              <a:t>Upper Cross Area</a:t>
            </a:r>
          </a:p>
          <a:p>
            <a:pPr marL="152396" indent="0">
              <a:buNone/>
            </a:pPr>
            <a:endParaRPr lang="zh-TW" altLang="en-US" dirty="0">
              <a:latin typeface="+mn-ea"/>
            </a:endParaRPr>
          </a:p>
          <a:p>
            <a:pPr marL="152396" indent="0">
              <a:buNone/>
            </a:pPr>
            <a:r>
              <a:rPr lang="en-US" altLang="zh-TW" dirty="0">
                <a:latin typeface="+mn-ea"/>
              </a:rPr>
              <a:t>Ref: </a:t>
            </a:r>
            <a:r>
              <a:rPr lang="zh-TW" altLang="en-US" u="sng" dirty="0">
                <a:latin typeface="+mn-ea"/>
              </a:rPr>
              <a:t>原創</a:t>
            </a:r>
            <a:endParaRPr lang="en-US" altLang="zh-TW" u="sng" dirty="0">
              <a:latin typeface="+mn-ea"/>
            </a:endParaRPr>
          </a:p>
          <a:p>
            <a:pPr marL="152396" indent="0">
              <a:buNone/>
            </a:pPr>
            <a:r>
              <a:rPr lang="zh-TW" altLang="en-US" dirty="0">
                <a:latin typeface="+mn-ea"/>
              </a:rPr>
              <a:t> </a:t>
            </a:r>
          </a:p>
          <a:p>
            <a:pPr marL="152396" indent="0">
              <a:buNone/>
            </a:pPr>
            <a:r>
              <a:rPr lang="zh-TW" altLang="en-US" dirty="0">
                <a:latin typeface="+mn-ea"/>
              </a:rPr>
              <a:t>公式</a:t>
            </a:r>
            <a:r>
              <a:rPr lang="en-US" altLang="zh-TW" dirty="0">
                <a:latin typeface="+mn-ea"/>
              </a:rPr>
              <a:t>:    </a:t>
            </a:r>
            <a:r>
              <a:rPr lang="zh-TW" altLang="en-US" dirty="0">
                <a:latin typeface="+mn-ea"/>
              </a:rPr>
              <a:t>   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solidFill>
                  <a:srgbClr val="00D4AF"/>
                </a:solidFill>
                <a:latin typeface="+mn-ea"/>
              </a:rPr>
              <a:t>水藍色線段相乘</a:t>
            </a:r>
            <a:r>
              <a:rPr lang="en-US" altLang="zh-TW" dirty="0">
                <a:latin typeface="+mn-ea"/>
              </a:rPr>
              <a:t>)    </a:t>
            </a:r>
          </a:p>
          <a:p>
            <a:pPr marL="152396" indent="0">
              <a:buNone/>
            </a:pPr>
            <a:r>
              <a:rPr lang="en-US" altLang="zh-TW" dirty="0">
                <a:latin typeface="+mn-ea"/>
              </a:rPr>
              <a:t>       ÷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 (</a:t>
            </a:r>
            <a:r>
              <a:rPr lang="zh-TW" altLang="en-US" dirty="0">
                <a:solidFill>
                  <a:srgbClr val="0088EE"/>
                </a:solidFill>
                <a:latin typeface="+mn-ea"/>
              </a:rPr>
              <a:t>藍色線段 </a:t>
            </a:r>
            <a:r>
              <a:rPr lang="en-US" altLang="zh-TW" dirty="0">
                <a:solidFill>
                  <a:srgbClr val="92D050"/>
                </a:solidFill>
                <a:latin typeface="+mn-ea"/>
              </a:rPr>
              <a:t>x</a:t>
            </a:r>
            <a:r>
              <a: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zh-TW" altLang="en-US" dirty="0">
                <a:solidFill>
                  <a:srgbClr val="D431EF"/>
                </a:solidFill>
                <a:latin typeface="+mn-ea"/>
              </a:rPr>
              <a:t>紫色線段</a:t>
            </a:r>
            <a:r>
              <a:rPr lang="en-US" altLang="zh-TW" dirty="0">
                <a:latin typeface="+mn-ea"/>
              </a:rPr>
              <a:t>)</a:t>
            </a:r>
          </a:p>
        </p:txBody>
      </p:sp>
      <p:pic>
        <p:nvPicPr>
          <p:cNvPr id="8" name="Google Shape;213;p36"/>
          <p:cNvPicPr preferRelativeResize="0"/>
          <p:nvPr/>
        </p:nvPicPr>
        <p:blipFill rotWithShape="1">
          <a:blip r:embed="rId3">
            <a:alphaModFix/>
          </a:blip>
          <a:srcRect l="19501" r="34807" b="38283"/>
          <a:stretch/>
        </p:blipFill>
        <p:spPr>
          <a:xfrm>
            <a:off x="7434237" y="1536633"/>
            <a:ext cx="3591095" cy="490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60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460323" y="2348089"/>
            <a:ext cx="4856744" cy="35617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zh-TW" dirty="0"/>
              <a:t>透過上述 18 種類型的特徵，利用 SVR (支援向量機) 方法建出的預測模型</a:t>
            </a:r>
            <a:r>
              <a:rPr lang="zh-TW" altLang="en-US" dirty="0"/>
              <a:t>，</a:t>
            </a:r>
            <a:r>
              <a:rPr lang="zh-TW" dirty="0"/>
              <a:t>若預測之 BMI 值與實際之 BMI 值在正負 10% 之內算是正確的話，這個方法的 Accuarcy 平均落在 46 % </a:t>
            </a:r>
            <a:r>
              <a:rPr lang="en-US" altLang="zh-TW" dirty="0"/>
              <a:t>- 52 % </a:t>
            </a:r>
            <a:r>
              <a:rPr lang="zh-TW" dirty="0"/>
              <a:t>左右。</a:t>
            </a:r>
            <a:endParaRPr dirty="0"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067" y="1678235"/>
            <a:ext cx="6347433" cy="42316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23"/>
          <p:cNvSpPr txBox="1"/>
          <p:nvPr/>
        </p:nvSpPr>
        <p:spPr>
          <a:xfrm>
            <a:off x="460323" y="320334"/>
            <a:ext cx="5545366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 </a:t>
            </a:r>
            <a:r>
              <a:rPr lang="en-US" altLang="zh-TW" sz="3600" b="1" dirty="0"/>
              <a:t>—</a:t>
            </a:r>
            <a:r>
              <a:rPr lang="zh-TW" altLang="en-US" sz="3600" b="1" dirty="0"/>
              <a:t> </a:t>
            </a:r>
            <a:r>
              <a:rPr lang="en-US" altLang="zh-TW" sz="3600" b="1" dirty="0"/>
              <a:t>Evaluation</a:t>
            </a:r>
            <a:endParaRPr lang="zh-CN" altLang="en-US" sz="3600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75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zh-TW"/>
              <a:t>在預測 BMI 較低與 BMI 超過 40、50 的人的時候，其誤差非常大，我們認為這和資料本身之傾斜程度有關，訓練資料的 BMI 值大都是落在 21 - 30 之間，我們這次總用了三個資料集，而三個資料集都有非常相似的分布情形</a:t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3">
            <a:alphaModFix/>
          </a:blip>
          <a:srcRect l="2389" t="9937" r="7447" b="5844"/>
          <a:stretch/>
        </p:blipFill>
        <p:spPr>
          <a:xfrm>
            <a:off x="3857277" y="2893524"/>
            <a:ext cx="6395168" cy="38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23"/>
          <p:cNvSpPr txBox="1"/>
          <p:nvPr/>
        </p:nvSpPr>
        <p:spPr>
          <a:xfrm>
            <a:off x="460323" y="320334"/>
            <a:ext cx="5545366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 </a:t>
            </a:r>
            <a:r>
              <a:rPr lang="en-US" altLang="zh-TW" sz="3600" b="1" dirty="0"/>
              <a:t>—</a:t>
            </a:r>
            <a:r>
              <a:rPr lang="zh-TW" altLang="en-US" sz="3600" b="1" dirty="0"/>
              <a:t> </a:t>
            </a:r>
            <a:r>
              <a:rPr lang="en-US" altLang="zh-TW" sz="3600" b="1" dirty="0"/>
              <a:t>Evaluation</a:t>
            </a:r>
            <a:endParaRPr lang="zh-CN" altLang="en-US" sz="36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279" y="999979"/>
            <a:ext cx="9112477" cy="58580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23"/>
          <p:cNvSpPr txBox="1"/>
          <p:nvPr/>
        </p:nvSpPr>
        <p:spPr>
          <a:xfrm>
            <a:off x="460323" y="320334"/>
            <a:ext cx="5545366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 </a:t>
            </a:r>
            <a:r>
              <a:rPr lang="en-US" altLang="zh-TW" sz="3600" b="1" dirty="0"/>
              <a:t>—</a:t>
            </a:r>
            <a:r>
              <a:rPr lang="zh-TW" altLang="en-US" sz="3600" b="1" dirty="0"/>
              <a:t> </a:t>
            </a:r>
            <a:r>
              <a:rPr lang="en-US" altLang="zh-TW" sz="3600" b="1" dirty="0"/>
              <a:t>Evaluation</a:t>
            </a:r>
            <a:endParaRPr lang="zh-CN" altLang="en-US" sz="36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49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3"/>
          <p:cNvSpPr txBox="1"/>
          <p:nvPr/>
        </p:nvSpPr>
        <p:spPr>
          <a:xfrm>
            <a:off x="460323" y="320334"/>
            <a:ext cx="5428847" cy="71129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使用流程</a:t>
            </a:r>
            <a:r>
              <a:rPr lang="en-US" altLang="zh-TW" sz="3600" b="1" dirty="0"/>
              <a:t>  —</a:t>
            </a:r>
            <a:r>
              <a:rPr lang="zh-TW" altLang="en-US" sz="3600" b="1" dirty="0"/>
              <a:t>  影片介紹  </a:t>
            </a:r>
            <a:endParaRPr lang="zh-CN" altLang="en-US" sz="36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8665" y="1883620"/>
            <a:ext cx="7230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hlinkClick r:id="rId4"/>
              </a:rPr>
              <a:t>https://youtu.be/nP2xbvEZvCc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628664" y="4193512"/>
            <a:ext cx="8221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hlinkClick r:id="rId5"/>
              </a:rPr>
              <a:t>https://t.me/cathy_cathaylife_bot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628662" y="1237289"/>
            <a:ext cx="4901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/>
              <a:t>影片網址</a:t>
            </a:r>
          </a:p>
        </p:txBody>
      </p:sp>
      <p:sp>
        <p:nvSpPr>
          <p:cNvPr id="7" name="矩形 6"/>
          <p:cNvSpPr/>
          <p:nvPr/>
        </p:nvSpPr>
        <p:spPr>
          <a:xfrm>
            <a:off x="628662" y="3547181"/>
            <a:ext cx="4901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/>
              <a:t>對話機器人網址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294" y="4033631"/>
            <a:ext cx="2598391" cy="259839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294" y="907589"/>
            <a:ext cx="2598391" cy="259839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1258550" y="6248400"/>
            <a:ext cx="48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</a:rPr>
              <a:t>23</a:t>
            </a:r>
            <a:endParaRPr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89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3"/>
          <p:cNvSpPr txBox="1"/>
          <p:nvPr/>
        </p:nvSpPr>
        <p:spPr>
          <a:xfrm>
            <a:off x="460323" y="320334"/>
            <a:ext cx="3411765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</a:t>
            </a:r>
            <a:endParaRPr lang="zh-CN" altLang="en-US" sz="3600" b="1" dirty="0"/>
          </a:p>
        </p:txBody>
      </p:sp>
      <p:sp>
        <p:nvSpPr>
          <p:cNvPr id="3" name="矩形 2"/>
          <p:cNvSpPr/>
          <p:nvPr/>
        </p:nvSpPr>
        <p:spPr>
          <a:xfrm>
            <a:off x="1224425" y="2098091"/>
            <a:ext cx="99177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6600" dirty="0">
                <a:solidFill>
                  <a:srgbClr val="FFC000"/>
                </a:solidFill>
                <a:latin typeface="+mn-ea"/>
              </a:rPr>
              <a:t>臉部比例特徵之</a:t>
            </a:r>
            <a:r>
              <a:rPr lang="en-US" altLang="zh-TW" sz="6600" dirty="0">
                <a:solidFill>
                  <a:srgbClr val="FFC000"/>
                </a:solidFill>
                <a:latin typeface="+mn-ea"/>
              </a:rPr>
              <a:t>SVR</a:t>
            </a:r>
            <a:r>
              <a:rPr lang="zh-TW" altLang="en-US" sz="6600" dirty="0">
                <a:solidFill>
                  <a:srgbClr val="FFC000"/>
                </a:solidFill>
                <a:latin typeface="+mn-ea"/>
              </a:rPr>
              <a:t>分析法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258550" y="6248400"/>
            <a:ext cx="48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</a:rPr>
              <a:t>24</a:t>
            </a:r>
            <a:endParaRPr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3"/>
          <p:cNvSpPr txBox="1"/>
          <p:nvPr/>
        </p:nvSpPr>
        <p:spPr>
          <a:xfrm>
            <a:off x="460324" y="320334"/>
            <a:ext cx="3682698" cy="115851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 </a:t>
            </a:r>
            <a:r>
              <a:rPr lang="en-US" altLang="zh-TW" sz="3600" b="1" dirty="0"/>
              <a:t>—</a:t>
            </a:r>
            <a:r>
              <a:rPr lang="zh-TW" altLang="en-US" sz="3600" b="1" dirty="0"/>
              <a:t> 動機</a:t>
            </a:r>
            <a:endParaRPr lang="zh-CN" altLang="en-US" sz="3600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0325" y="1987425"/>
            <a:ext cx="655007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鑒於資料筆數只有5000多筆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TW" altLang="en-US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透過</a:t>
            </a:r>
            <a:r>
              <a:rPr lang="zh-TW" altLang="en-US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增加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臉部特徵，</a:t>
            </a:r>
            <a:r>
              <a:rPr lang="zh-TW" altLang="en-US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去放大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BMI高</a:t>
            </a:r>
            <a:r>
              <a:rPr kumimoji="0" lang="zh-TW" altLang="en-US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與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低的差異性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彌補資料樣本過少的問題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zh-TW" altLang="en-US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使用 </a:t>
            </a:r>
            <a:r>
              <a:rPr lang="en-US" altLang="zh-TW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Python–</a:t>
            </a:r>
            <a:r>
              <a:rPr lang="en-US" altLang="zh-TW" sz="2800" dirty="0" err="1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dlib</a:t>
            </a:r>
            <a:r>
              <a:rPr lang="zh-TW" altLang="en-US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 套件</a:t>
            </a:r>
            <a:endParaRPr lang="en-US" altLang="zh-TW" sz="2800" dirty="0">
              <a:solidFill>
                <a:srgbClr val="FFC000"/>
              </a:solidFill>
              <a:latin typeface="+mn-ea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0" lang="en-US" altLang="zh-TW" sz="28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dlib</a:t>
            </a:r>
            <a:r>
              <a:rPr kumimoji="0" lang="zh-TW" altLang="en-US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 的 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Landmarks 數相對多</a:t>
            </a:r>
            <a:r>
              <a:rPr kumimoji="0" lang="zh-TW" altLang="en-US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，</a:t>
            </a:r>
            <a:r>
              <a:rPr lang="zh-TW" altLang="zh-TW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多達</a:t>
            </a:r>
            <a:r>
              <a:rPr lang="zh-TW" altLang="en-US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zh-TW" altLang="zh-TW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68</a:t>
            </a:r>
            <a:r>
              <a:rPr lang="zh-TW" altLang="en-US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zh-TW" altLang="zh-TW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個點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TW" altLang="en-US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同時</a:t>
            </a:r>
            <a:r>
              <a:rPr lang="en-US" altLang="zh-TW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zh-TW" sz="2800" dirty="0" err="1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dlib</a:t>
            </a:r>
            <a:r>
              <a:rPr lang="zh-TW" altLang="en-US" sz="2800" dirty="0">
                <a:solidFill>
                  <a:srgbClr val="FFC000"/>
                </a:solidFill>
                <a:latin typeface="+mn-ea"/>
                <a:cs typeface="Arial" panose="020B0604020202020204" pitchFamily="34" charset="0"/>
              </a:rPr>
              <a:t> 的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使用率</a:t>
            </a:r>
            <a:r>
              <a:rPr kumimoji="0" lang="zh-TW" altLang="en-US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是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非常高</a:t>
            </a:r>
            <a:r>
              <a:rPr kumimoji="0" lang="zh-TW" altLang="en-US" sz="2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+mn-ea"/>
                <a:cs typeface="Arial" panose="020B0604020202020204" pitchFamily="34" charset="0"/>
              </a:rPr>
              <a:t>的</a:t>
            </a:r>
            <a:endParaRPr kumimoji="0" lang="en-US" altLang="zh-TW" sz="28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026" name="Picture 2" descr="https://lh5.googleusercontent.com/BPZsg2r4MmvNviXc_FLLfppwRjSiuhiqy_vyUBjJWNvNn5ccX7DqesS6HwZYMWVVfsMvQcBjPf_jge8eXRzmm_K4wPSXlIfMsFTMRREjpLUsK_HS4D3tCDJLdcN9DHgKjcFFeaCvRM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1836888"/>
            <a:ext cx="4766583" cy="384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258550" y="6248400"/>
            <a:ext cx="48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</a:rPr>
              <a:t>25</a:t>
            </a:r>
            <a:endParaRPr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3"/>
          <p:cNvSpPr txBox="1"/>
          <p:nvPr/>
        </p:nvSpPr>
        <p:spPr>
          <a:xfrm>
            <a:off x="460324" y="320334"/>
            <a:ext cx="4800298" cy="91015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 </a:t>
            </a:r>
            <a:r>
              <a:rPr lang="en-US" altLang="zh-TW" sz="3600" b="1" dirty="0"/>
              <a:t>—</a:t>
            </a:r>
            <a:r>
              <a:rPr lang="zh-TW" altLang="en-US" sz="3600" b="1" dirty="0"/>
              <a:t> 特徵設計</a:t>
            </a:r>
            <a:endParaRPr lang="zh-CN" altLang="en-US" sz="36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846667" y="1230489"/>
            <a:ext cx="10498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latin typeface="+mn-ea"/>
              </a:rPr>
              <a:t>1</a:t>
            </a:r>
            <a:r>
              <a:rPr lang="zh-TW" altLang="en-US" sz="2400" dirty="0">
                <a:solidFill>
                  <a:srgbClr val="FFC000"/>
                </a:solidFill>
                <a:latin typeface="+mn-ea"/>
              </a:rPr>
              <a:t>、參考論文：</a:t>
            </a:r>
          </a:p>
          <a:p>
            <a:pPr lvl="1"/>
            <a:r>
              <a:rPr lang="en-US" altLang="zh-TW" sz="2400" b="1" dirty="0">
                <a:solidFill>
                  <a:srgbClr val="FFC000"/>
                </a:solidFill>
                <a:latin typeface="+mn-ea"/>
              </a:rPr>
              <a:t>-  </a:t>
            </a:r>
            <a:r>
              <a:rPr lang="en-US" altLang="zh-TW" sz="2400" b="1" u="sng" dirty="0">
                <a:solidFill>
                  <a:srgbClr val="FFC000"/>
                </a:solidFill>
                <a:latin typeface="+mn-ea"/>
              </a:rPr>
              <a:t>A computational approach to body mass index prediction</a:t>
            </a:r>
            <a:r>
              <a:rPr lang="en-US" altLang="zh-TW" sz="2400" b="1" dirty="0">
                <a:solidFill>
                  <a:srgbClr val="FFC000"/>
                </a:solidFill>
                <a:latin typeface="+mn-ea"/>
              </a:rPr>
              <a:t> </a:t>
            </a:r>
            <a:endParaRPr lang="en-US" altLang="zh-TW" sz="2400" dirty="0">
              <a:solidFill>
                <a:srgbClr val="FFC000"/>
              </a:solidFill>
              <a:latin typeface="+mn-ea"/>
            </a:endParaRPr>
          </a:p>
          <a:p>
            <a:pPr lvl="1"/>
            <a:r>
              <a:rPr lang="en-US" altLang="zh-TW" sz="2400" b="1" dirty="0">
                <a:solidFill>
                  <a:srgbClr val="FFC000"/>
                </a:solidFill>
                <a:latin typeface="+mn-ea"/>
              </a:rPr>
              <a:t>  </a:t>
            </a:r>
            <a:r>
              <a:rPr lang="zh-TW" altLang="en-US" sz="2400" b="1" dirty="0">
                <a:solidFill>
                  <a:srgbClr val="FFC000"/>
                </a:solidFill>
                <a:latin typeface="+mn-ea"/>
              </a:rPr>
              <a:t> </a:t>
            </a:r>
            <a:r>
              <a:rPr lang="en-US" altLang="zh-TW" sz="2400" b="1" u="sng" dirty="0">
                <a:solidFill>
                  <a:srgbClr val="FFC000"/>
                </a:solidFill>
                <a:latin typeface="+mn-ea"/>
              </a:rPr>
              <a:t>from face images</a:t>
            </a:r>
            <a:endParaRPr lang="en-US" altLang="zh-TW" sz="2400" dirty="0">
              <a:solidFill>
                <a:srgbClr val="FFC000"/>
              </a:solidFill>
              <a:latin typeface="+mn-ea"/>
            </a:endParaRPr>
          </a:p>
          <a:p>
            <a:pPr lvl="1"/>
            <a:r>
              <a:rPr lang="en-US" altLang="zh-TW" sz="2400" dirty="0">
                <a:solidFill>
                  <a:srgbClr val="FFC000"/>
                </a:solidFill>
                <a:latin typeface="+mn-ea"/>
              </a:rPr>
              <a:t>-</a:t>
            </a:r>
            <a:r>
              <a:rPr lang="en-US" altLang="zh-TW" sz="2400" b="1" dirty="0">
                <a:solidFill>
                  <a:srgbClr val="FFC000"/>
                </a:solidFill>
                <a:latin typeface="+mn-ea"/>
              </a:rPr>
              <a:t>  </a:t>
            </a:r>
            <a:r>
              <a:rPr lang="en-US" altLang="zh-TW" sz="2400" b="1" u="sng" dirty="0">
                <a:solidFill>
                  <a:srgbClr val="FFC000"/>
                </a:solidFill>
                <a:latin typeface="+mn-ea"/>
              </a:rPr>
              <a:t>Deciphering Faces: Quantifiable Visual Cues to Weight</a:t>
            </a:r>
            <a:endParaRPr lang="en-US" altLang="zh-TW" sz="2400" dirty="0">
              <a:solidFill>
                <a:srgbClr val="FFC000"/>
              </a:solidFill>
              <a:latin typeface="+mn-ea"/>
            </a:endParaRPr>
          </a:p>
          <a:p>
            <a:pPr lvl="1"/>
            <a:r>
              <a:rPr lang="en-US" altLang="zh-TW" sz="2400" dirty="0">
                <a:solidFill>
                  <a:srgbClr val="FFC000"/>
                </a:solidFill>
                <a:latin typeface="+mn-ea"/>
              </a:rPr>
              <a:t>-  </a:t>
            </a:r>
            <a:r>
              <a:rPr lang="zh-TW" altLang="en-US" sz="2400" b="1" u="sng" dirty="0">
                <a:solidFill>
                  <a:srgbClr val="FFC000"/>
                </a:solidFill>
                <a:latin typeface="+mn-ea"/>
              </a:rPr>
              <a:t>基於人臉圖像的 </a:t>
            </a:r>
            <a:r>
              <a:rPr lang="en-US" altLang="zh-TW" sz="2400" b="1" u="sng" dirty="0">
                <a:solidFill>
                  <a:srgbClr val="FFC000"/>
                </a:solidFill>
                <a:latin typeface="+mn-ea"/>
              </a:rPr>
              <a:t>BMI </a:t>
            </a:r>
            <a:r>
              <a:rPr lang="zh-TW" altLang="en-US" sz="2400" b="1" u="sng" dirty="0">
                <a:solidFill>
                  <a:srgbClr val="FFC000"/>
                </a:solidFill>
                <a:latin typeface="+mn-ea"/>
              </a:rPr>
              <a:t>預測演算法研究</a:t>
            </a:r>
            <a:endParaRPr lang="zh-TW" altLang="en-US" sz="2400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46667" y="3448756"/>
            <a:ext cx="10498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EB6DBE"/>
                </a:solidFill>
                <a:latin typeface="+mn-ea"/>
              </a:rPr>
              <a:t>2</a:t>
            </a:r>
            <a:r>
              <a:rPr lang="zh-TW" altLang="en-US" sz="2400" dirty="0">
                <a:solidFill>
                  <a:srgbClr val="EB6DBE"/>
                </a:solidFill>
                <a:latin typeface="+mn-ea"/>
              </a:rPr>
              <a:t>、自行設計：</a:t>
            </a:r>
            <a:endParaRPr lang="en-US" altLang="zh-TW" sz="2400" dirty="0">
              <a:solidFill>
                <a:srgbClr val="EB6DBE"/>
              </a:solidFill>
              <a:latin typeface="+mn-ea"/>
            </a:endParaRPr>
          </a:p>
          <a:p>
            <a:r>
              <a:rPr lang="en-US" altLang="zh-TW" sz="2400" dirty="0">
                <a:solidFill>
                  <a:srgbClr val="EB6DBE"/>
                </a:solidFill>
                <a:latin typeface="+mn-ea"/>
              </a:rPr>
              <a:t>   </a:t>
            </a:r>
            <a:r>
              <a:rPr lang="zh-TW" altLang="en-US" sz="2400" dirty="0">
                <a:solidFill>
                  <a:srgbClr val="EB6DBE"/>
                </a:solidFill>
                <a:latin typeface="+mn-ea"/>
              </a:rPr>
              <a:t>除了參考上述論文有使用到的臉部特徵外，我們也有再自行設計新的特徵，</a:t>
            </a:r>
          </a:p>
          <a:p>
            <a:r>
              <a:rPr lang="zh-TW" altLang="en-US" sz="2400" dirty="0">
                <a:solidFill>
                  <a:srgbClr val="EB6DBE"/>
                </a:solidFill>
                <a:latin typeface="+mn-ea"/>
              </a:rPr>
              <a:t>   同時依照特徵之算法，將特徵分成三類</a:t>
            </a:r>
            <a:r>
              <a:rPr lang="en-US" altLang="zh-TW" sz="2400" dirty="0">
                <a:solidFill>
                  <a:srgbClr val="EB6DBE"/>
                </a:solidFill>
                <a:latin typeface="+mn-ea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sz="2400" dirty="0" err="1">
                <a:solidFill>
                  <a:srgbClr val="EB6DBE"/>
                </a:solidFill>
                <a:latin typeface="+mn-ea"/>
              </a:rPr>
              <a:t>A.Ratio</a:t>
            </a:r>
            <a:r>
              <a:rPr lang="en-US" altLang="zh-TW" sz="2400" dirty="0">
                <a:solidFill>
                  <a:srgbClr val="EB6DBE"/>
                </a:solidFill>
                <a:latin typeface="+mn-ea"/>
              </a:rPr>
              <a:t> Type (</a:t>
            </a:r>
            <a:r>
              <a:rPr lang="zh-TW" altLang="en-US" sz="2400" dirty="0">
                <a:solidFill>
                  <a:srgbClr val="EB6DBE"/>
                </a:solidFill>
                <a:latin typeface="+mn-ea"/>
              </a:rPr>
              <a:t>長度比例類型</a:t>
            </a:r>
            <a:r>
              <a:rPr lang="en-US" altLang="zh-TW" sz="2400" dirty="0">
                <a:solidFill>
                  <a:srgbClr val="EB6DBE"/>
                </a:solidFill>
                <a:latin typeface="+mn-ea"/>
              </a:rPr>
              <a:t>)  -   </a:t>
            </a:r>
            <a:r>
              <a:rPr lang="zh-TW" altLang="en-US" sz="2400" dirty="0">
                <a:solidFill>
                  <a:srgbClr val="EB6DBE"/>
                </a:solidFill>
                <a:latin typeface="+mn-ea"/>
              </a:rPr>
              <a:t>臉部座標間距離的比例數值</a:t>
            </a:r>
          </a:p>
          <a:p>
            <a:pPr lvl="1">
              <a:lnSpc>
                <a:spcPct val="150000"/>
              </a:lnSpc>
            </a:pPr>
            <a:r>
              <a:rPr lang="en-US" altLang="zh-TW" sz="2400" dirty="0" err="1">
                <a:solidFill>
                  <a:srgbClr val="EB6DBE"/>
                </a:solidFill>
                <a:latin typeface="+mn-ea"/>
              </a:rPr>
              <a:t>B.Area</a:t>
            </a:r>
            <a:r>
              <a:rPr lang="en-US" altLang="zh-TW" sz="2400" dirty="0">
                <a:solidFill>
                  <a:srgbClr val="EB6DBE"/>
                </a:solidFill>
                <a:latin typeface="+mn-ea"/>
              </a:rPr>
              <a:t> Type (</a:t>
            </a:r>
            <a:r>
              <a:rPr lang="zh-TW" altLang="en-US" sz="2400" dirty="0">
                <a:solidFill>
                  <a:srgbClr val="EB6DBE"/>
                </a:solidFill>
                <a:latin typeface="+mn-ea"/>
              </a:rPr>
              <a:t>面積比例類型</a:t>
            </a:r>
            <a:r>
              <a:rPr lang="en-US" altLang="zh-TW" sz="2400" dirty="0">
                <a:solidFill>
                  <a:srgbClr val="EB6DBE"/>
                </a:solidFill>
                <a:latin typeface="+mn-ea"/>
              </a:rPr>
              <a:t>)  -  </a:t>
            </a:r>
            <a:r>
              <a:rPr lang="zh-TW" altLang="en-US" sz="2400" dirty="0">
                <a:solidFill>
                  <a:srgbClr val="EB6DBE"/>
                </a:solidFill>
                <a:latin typeface="+mn-ea"/>
              </a:rPr>
              <a:t>臉部座標圍出的面積之間的比例</a:t>
            </a:r>
          </a:p>
          <a:p>
            <a:pPr lvl="1">
              <a:lnSpc>
                <a:spcPct val="150000"/>
              </a:lnSpc>
            </a:pPr>
            <a:r>
              <a:rPr lang="en-US" altLang="zh-TW" sz="2400" dirty="0" err="1">
                <a:solidFill>
                  <a:srgbClr val="EB6DBE"/>
                </a:solidFill>
                <a:latin typeface="+mn-ea"/>
              </a:rPr>
              <a:t>C.Index</a:t>
            </a:r>
            <a:r>
              <a:rPr lang="en-US" altLang="zh-TW" sz="2400" dirty="0">
                <a:solidFill>
                  <a:srgbClr val="EB6DBE"/>
                </a:solidFill>
                <a:latin typeface="+mn-ea"/>
              </a:rPr>
              <a:t> Type (</a:t>
            </a:r>
            <a:r>
              <a:rPr lang="zh-TW" altLang="en-US" sz="2400" dirty="0">
                <a:solidFill>
                  <a:srgbClr val="EB6DBE"/>
                </a:solidFill>
                <a:latin typeface="+mn-ea"/>
              </a:rPr>
              <a:t>複合計算類型</a:t>
            </a:r>
            <a:r>
              <a:rPr lang="en-US" altLang="zh-TW" sz="2400" dirty="0">
                <a:solidFill>
                  <a:srgbClr val="EB6DBE"/>
                </a:solidFill>
                <a:latin typeface="+mn-ea"/>
              </a:rPr>
              <a:t>)  -  </a:t>
            </a:r>
            <a:r>
              <a:rPr lang="zh-TW" altLang="en-US" sz="2400" dirty="0">
                <a:solidFill>
                  <a:srgbClr val="EB6DBE"/>
                </a:solidFill>
                <a:latin typeface="+mn-ea"/>
              </a:rPr>
              <a:t>有運用長度比例與面積比例做計算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258550" y="6248400"/>
            <a:ext cx="48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</a:rPr>
              <a:t>26</a:t>
            </a:r>
            <a:endParaRPr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8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3"/>
          <p:cNvSpPr txBox="1"/>
          <p:nvPr/>
        </p:nvSpPr>
        <p:spPr>
          <a:xfrm>
            <a:off x="460323" y="320334"/>
            <a:ext cx="3411765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</a:t>
            </a:r>
            <a:endParaRPr lang="zh-CN" altLang="en-US" sz="3600" b="1" dirty="0"/>
          </a:p>
        </p:txBody>
      </p:sp>
      <p:sp>
        <p:nvSpPr>
          <p:cNvPr id="3" name="矩形 2"/>
          <p:cNvSpPr/>
          <p:nvPr/>
        </p:nvSpPr>
        <p:spPr>
          <a:xfrm>
            <a:off x="1224425" y="2098091"/>
            <a:ext cx="99177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6600" dirty="0">
                <a:solidFill>
                  <a:srgbClr val="FFC000"/>
                </a:solidFill>
                <a:latin typeface="+mn-ea"/>
              </a:rPr>
              <a:t>臉部比例特徵說明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258550" y="6248400"/>
            <a:ext cx="48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</a:rPr>
              <a:t>27</a:t>
            </a:r>
            <a:endParaRPr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79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4095778" y="455700"/>
            <a:ext cx="583844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b="1" dirty="0">
                <a:solidFill>
                  <a:srgbClr val="FFC000"/>
                </a:solidFill>
              </a:rPr>
              <a:t>Face Scale - 臉部衡尺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618800" y="1444978"/>
            <a:ext cx="11360800" cy="52850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zh-TW" dirty="0"/>
              <a:t>由於照片中的每張臉當初與鏡頭的距離都不</a:t>
            </a:r>
            <a:r>
              <a:rPr lang="zh-TW" altLang="en-US" dirty="0"/>
              <a:t>同</a:t>
            </a:r>
            <a:r>
              <a:rPr lang="zh-TW" dirty="0"/>
              <a:t>，</a:t>
            </a:r>
            <a:r>
              <a:rPr lang="zh-TW" altLang="en-US" dirty="0"/>
              <a:t>這</a:t>
            </a:r>
            <a:r>
              <a:rPr lang="zh-TW" dirty="0"/>
              <a:t>造成每張臉的像素大小差異很大，為了盡量消除，臉部像素大小差異帶</a:t>
            </a:r>
            <a:r>
              <a:rPr lang="zh-TW" altLang="en-US" dirty="0"/>
              <a:t>來</a:t>
            </a:r>
            <a:r>
              <a:rPr lang="zh-TW" dirty="0"/>
              <a:t>的影響，我們找出一些比較不會隨著年紀增長而改變的特徵，作為臉部的衡尺。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zh-TW" dirty="0"/>
              <a:t>衡尺分別為 :</a:t>
            </a:r>
            <a:endParaRPr dirty="0"/>
          </a:p>
          <a:p>
            <a:pPr marL="0" indent="609585">
              <a:spcBef>
                <a:spcPts val="2133"/>
              </a:spcBef>
              <a:buNone/>
            </a:pPr>
            <a:r>
              <a:rPr lang="zh-TW" dirty="0"/>
              <a:t>-  水平向的眼距 (藍色線段)</a:t>
            </a:r>
            <a:endParaRPr dirty="0"/>
          </a:p>
          <a:p>
            <a:pPr marL="0" indent="609585">
              <a:spcBef>
                <a:spcPts val="2133"/>
              </a:spcBef>
              <a:buNone/>
            </a:pPr>
            <a:r>
              <a:rPr lang="zh-TW" dirty="0"/>
              <a:t>-  垂直向的人中</a:t>
            </a:r>
            <a:endParaRPr dirty="0"/>
          </a:p>
          <a:p>
            <a:pPr marL="0" indent="609585">
              <a:spcBef>
                <a:spcPts val="2133"/>
              </a:spcBef>
              <a:buNone/>
            </a:pPr>
            <a:r>
              <a:rPr lang="zh-TW" dirty="0"/>
              <a:t>   </a:t>
            </a:r>
            <a:r>
              <a:rPr lang="zh-TW" altLang="en-US" dirty="0"/>
              <a:t> </a:t>
            </a:r>
            <a:r>
              <a:rPr lang="zh-TW" dirty="0"/>
              <a:t>到下巴距離 (紅色線段)</a:t>
            </a:r>
            <a:endParaRPr dirty="0"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l="12753" r="27704" b="34473"/>
          <a:stretch/>
        </p:blipFill>
        <p:spPr>
          <a:xfrm>
            <a:off x="7015000" y="2762612"/>
            <a:ext cx="3564501" cy="39674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23"/>
          <p:cNvSpPr txBox="1"/>
          <p:nvPr/>
        </p:nvSpPr>
        <p:spPr>
          <a:xfrm>
            <a:off x="460323" y="320334"/>
            <a:ext cx="3411765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</a:t>
            </a:r>
            <a:endParaRPr lang="zh-CN" altLang="en-US" sz="36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15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zh-TW" dirty="0"/>
              <a:t>若臉部特徵的算法會需要用到水平或垂直</a:t>
            </a:r>
            <a:r>
              <a:rPr lang="zh-TW" altLang="en-US" dirty="0"/>
              <a:t>的</a:t>
            </a:r>
            <a:r>
              <a:rPr lang="zh-TW" dirty="0"/>
              <a:t>支線段，在計算上就會先將線段與臉部衡尺</a:t>
            </a:r>
            <a:r>
              <a:rPr lang="zh-TW" altLang="en-US" dirty="0"/>
              <a:t>一起</a:t>
            </a:r>
            <a:r>
              <a:rPr lang="zh-TW" dirty="0"/>
              <a:t>做</a:t>
            </a:r>
            <a:r>
              <a:rPr lang="zh-TW" altLang="en-US" dirty="0"/>
              <a:t>運算</a:t>
            </a:r>
            <a:r>
              <a:rPr lang="zh-TW" dirty="0"/>
              <a:t>，透過這樣的方法讓每張照片在大小差異上造成的誤差下降</a:t>
            </a:r>
            <a:endParaRPr dirty="0"/>
          </a:p>
        </p:txBody>
      </p:sp>
      <p:sp>
        <p:nvSpPr>
          <p:cNvPr id="6" name="Google Shape;85;p18"/>
          <p:cNvSpPr txBox="1">
            <a:spLocks/>
          </p:cNvSpPr>
          <p:nvPr/>
        </p:nvSpPr>
        <p:spPr>
          <a:xfrm>
            <a:off x="4095778" y="455700"/>
            <a:ext cx="583844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TW" b="1" dirty="0">
                <a:solidFill>
                  <a:srgbClr val="FFC000"/>
                </a:solidFill>
              </a:rPr>
              <a:t>Face Scale - </a:t>
            </a:r>
            <a:r>
              <a:rPr lang="zh-TW" altLang="en-US" b="1" dirty="0">
                <a:solidFill>
                  <a:srgbClr val="FFC000"/>
                </a:solidFill>
              </a:rPr>
              <a:t>臉部衡尺</a:t>
            </a:r>
          </a:p>
        </p:txBody>
      </p:sp>
      <p:sp>
        <p:nvSpPr>
          <p:cNvPr id="7" name="文本框 23"/>
          <p:cNvSpPr txBox="1"/>
          <p:nvPr/>
        </p:nvSpPr>
        <p:spPr>
          <a:xfrm>
            <a:off x="460323" y="320334"/>
            <a:ext cx="3411765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</a:t>
            </a:r>
            <a:endParaRPr lang="zh-CN" altLang="en-US" sz="3600" b="1" dirty="0"/>
          </a:p>
        </p:txBody>
      </p:sp>
      <p:pic>
        <p:nvPicPr>
          <p:cNvPr id="8" name="Google Shape;87;p18"/>
          <p:cNvPicPr preferRelativeResize="0"/>
          <p:nvPr/>
        </p:nvPicPr>
        <p:blipFill rotWithShape="1">
          <a:blip r:embed="rId3">
            <a:alphaModFix/>
          </a:blip>
          <a:srcRect l="12753" r="27704" b="34473"/>
          <a:stretch/>
        </p:blipFill>
        <p:spPr>
          <a:xfrm>
            <a:off x="7015000" y="2762612"/>
            <a:ext cx="3564501" cy="396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zh-TW" altLang="en-US" dirty="0"/>
              <a:t>經過不斷的嘗試，臉部特徵的設計，從第一階段的 </a:t>
            </a:r>
            <a:r>
              <a:rPr lang="en-US" altLang="zh-TW" dirty="0"/>
              <a:t>7</a:t>
            </a:r>
            <a:r>
              <a:rPr lang="zh-TW" altLang="en-US" dirty="0"/>
              <a:t> 種特徵、第二階段的 </a:t>
            </a:r>
            <a:r>
              <a:rPr lang="en-US" altLang="zh-TW" dirty="0"/>
              <a:t>33</a:t>
            </a:r>
            <a:r>
              <a:rPr lang="zh-TW" altLang="en-US" dirty="0"/>
              <a:t> 種特徵，到最後的，能依據計算方法，分成 </a:t>
            </a:r>
            <a:r>
              <a:rPr lang="en-US" altLang="zh-TW" dirty="0"/>
              <a:t>3</a:t>
            </a:r>
            <a:r>
              <a:rPr lang="zh-TW" altLang="en-US" dirty="0"/>
              <a:t> 類型的 </a:t>
            </a:r>
            <a:r>
              <a:rPr lang="en-US" altLang="zh-TW" dirty="0">
                <a:solidFill>
                  <a:srgbClr val="FFFF00"/>
                </a:solidFill>
              </a:rPr>
              <a:t>18</a:t>
            </a:r>
            <a:r>
              <a:rPr lang="zh-TW" altLang="en-US" dirty="0"/>
              <a:t> 種特徵。</a:t>
            </a:r>
            <a:endParaRPr lang="en-US" altLang="zh-TW" dirty="0"/>
          </a:p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6" name="Google Shape;85;p18"/>
          <p:cNvSpPr txBox="1">
            <a:spLocks/>
          </p:cNvSpPr>
          <p:nvPr/>
        </p:nvSpPr>
        <p:spPr>
          <a:xfrm>
            <a:off x="3485322" y="455700"/>
            <a:ext cx="64489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TW" b="1" dirty="0">
                <a:solidFill>
                  <a:srgbClr val="FFC000"/>
                </a:solidFill>
              </a:rPr>
              <a:t>Face Feature - </a:t>
            </a:r>
            <a:r>
              <a:rPr lang="zh-TW" altLang="en-US" b="1" dirty="0">
                <a:solidFill>
                  <a:srgbClr val="FFC000"/>
                </a:solidFill>
              </a:rPr>
              <a:t>臉部特徵</a:t>
            </a:r>
          </a:p>
        </p:txBody>
      </p:sp>
      <p:sp>
        <p:nvSpPr>
          <p:cNvPr id="7" name="文本框 23"/>
          <p:cNvSpPr txBox="1"/>
          <p:nvPr/>
        </p:nvSpPr>
        <p:spPr>
          <a:xfrm>
            <a:off x="460323" y="320334"/>
            <a:ext cx="3411765" cy="103433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3600" b="1" dirty="0"/>
              <a:t>核心技術</a:t>
            </a:r>
            <a:endParaRPr lang="zh-CN" altLang="en-US" sz="3600" b="1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14226" r="31060" b="13995"/>
          <a:stretch/>
        </p:blipFill>
        <p:spPr>
          <a:xfrm>
            <a:off x="11138893" y="186394"/>
            <a:ext cx="869883" cy="86651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9</a:t>
            </a:fld>
            <a:endParaRPr lang="zh-TW" altLang="en-US"/>
          </a:p>
        </p:txBody>
      </p:sp>
      <p:pic>
        <p:nvPicPr>
          <p:cNvPr id="15" name="圖片 14" descr="一張含有 個人, 室內, 領帶, 男人 的圖片&#10;&#10;自動產生的描述">
            <a:extLst>
              <a:ext uri="{FF2B5EF4-FFF2-40B4-BE49-F238E27FC236}">
                <a16:creationId xmlns:a16="http://schemas.microsoft.com/office/drawing/2014/main" id="{780A8780-2BCB-4706-B09E-B3E8375F6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50" y="2592229"/>
            <a:ext cx="33465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國泰">
      <a:dk1>
        <a:srgbClr val="92D050"/>
      </a:dk1>
      <a:lt1>
        <a:srgbClr val="FFC000"/>
      </a:lt1>
      <a:dk2>
        <a:srgbClr val="00B050"/>
      </a:dk2>
      <a:lt2>
        <a:srgbClr val="D17519"/>
      </a:lt2>
      <a:accent1>
        <a:srgbClr val="EB6DBE"/>
      </a:accent1>
      <a:accent2>
        <a:srgbClr val="0070C0"/>
      </a:accent2>
      <a:accent3>
        <a:srgbClr val="FFFF00"/>
      </a:accent3>
      <a:accent4>
        <a:srgbClr val="00FFCC"/>
      </a:accent4>
      <a:accent5>
        <a:srgbClr val="FF0000"/>
      </a:accent5>
      <a:accent6>
        <a:srgbClr val="00FF00"/>
      </a:accent6>
      <a:hlink>
        <a:srgbClr val="0070C0"/>
      </a:hlink>
      <a:folHlink>
        <a:srgbClr val="002060"/>
      </a:folHlink>
    </a:clrScheme>
    <a:fontScheme name="常用">
      <a:majorFont>
        <a:latin typeface="微軟正黑體"/>
        <a:ea typeface="標楷體"/>
        <a:cs typeface=""/>
      </a:majorFont>
      <a:minorFont>
        <a:latin typeface="微軟正黑體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788</Words>
  <Application>Microsoft Office PowerPoint</Application>
  <PresentationFormat>寬螢幕</PresentationFormat>
  <Paragraphs>101</Paragraphs>
  <Slides>17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微軟正黑體</vt:lpstr>
      <vt:lpstr>標楷體</vt:lpstr>
      <vt:lpstr>Arial</vt:lpstr>
      <vt:lpstr>Calibri</vt:lpstr>
      <vt:lpstr>Calibri Light</vt:lpstr>
      <vt:lpstr>Wingdings</vt:lpstr>
      <vt:lpstr>Office 佈景主題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Face Scale - 臉部衡尺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簡大</dc:creator>
  <cp:lastModifiedBy>簡大</cp:lastModifiedBy>
  <cp:revision>5</cp:revision>
  <dcterms:created xsi:type="dcterms:W3CDTF">2020-06-25T07:48:17Z</dcterms:created>
  <dcterms:modified xsi:type="dcterms:W3CDTF">2020-06-25T14:18:49Z</dcterms:modified>
</cp:coreProperties>
</file>